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y="6858000" cx="9144000"/>
  <p:notesSz cx="6858000" cy="9144000"/>
  <p:embeddedFontLst>
    <p:embeddedFont>
      <p:font typeface="Economica"/>
      <p:regular r:id="rId28"/>
      <p:bold r:id="rId29"/>
      <p:italic r:id="rId30"/>
      <p:boldItalic r:id="rId31"/>
    </p:embeddedFont>
    <p:embeddedFont>
      <p:font typeface="Helvetica Neue"/>
      <p:regular r:id="rId32"/>
      <p:bold r:id="rId33"/>
      <p:italic r:id="rId34"/>
      <p:boldItalic r:id="rId35"/>
    </p:embeddedFont>
    <p:embeddedFont>
      <p:font typeface="Epilogue"/>
      <p:regular r:id="rId36"/>
      <p:bold r:id="rId37"/>
      <p:italic r:id="rId38"/>
      <p:boldItalic r:id="rId39"/>
    </p:embeddedFont>
    <p:embeddedFont>
      <p:font typeface="Open Sans"/>
      <p:regular r:id="rId40"/>
      <p:bold r:id="rId41"/>
      <p:italic r:id="rId42"/>
      <p:boldItalic r:id="rId4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44" roundtripDataSignature="AMtx7mgb1jhRvYcSoumjIV7FWadWGMGS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OpenSans-regular.fntdata"/><Relationship Id="rId20" Type="http://schemas.openxmlformats.org/officeDocument/2006/relationships/slide" Target="slides/slide16.xml"/><Relationship Id="rId42" Type="http://schemas.openxmlformats.org/officeDocument/2006/relationships/font" Target="fonts/OpenSans-italic.fntdata"/><Relationship Id="rId41" Type="http://schemas.openxmlformats.org/officeDocument/2006/relationships/font" Target="fonts/OpenSans-bold.fntdata"/><Relationship Id="rId22" Type="http://schemas.openxmlformats.org/officeDocument/2006/relationships/slide" Target="slides/slide18.xml"/><Relationship Id="rId44" Type="http://customschemas.google.com/relationships/presentationmetadata" Target="metadata"/><Relationship Id="rId21" Type="http://schemas.openxmlformats.org/officeDocument/2006/relationships/slide" Target="slides/slide17.xml"/><Relationship Id="rId43" Type="http://schemas.openxmlformats.org/officeDocument/2006/relationships/font" Target="fonts/OpenSans-boldItalic.fntdata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font" Target="fonts/Economica-regular.fntdata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Economica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Economica-boldItalic.fntdata"/><Relationship Id="rId30" Type="http://schemas.openxmlformats.org/officeDocument/2006/relationships/font" Target="fonts/Economica-italic.fntdata"/><Relationship Id="rId11" Type="http://schemas.openxmlformats.org/officeDocument/2006/relationships/slide" Target="slides/slide7.xml"/><Relationship Id="rId33" Type="http://schemas.openxmlformats.org/officeDocument/2006/relationships/font" Target="fonts/HelveticaNeue-bold.fntdata"/><Relationship Id="rId10" Type="http://schemas.openxmlformats.org/officeDocument/2006/relationships/slide" Target="slides/slide6.xml"/><Relationship Id="rId32" Type="http://schemas.openxmlformats.org/officeDocument/2006/relationships/font" Target="fonts/HelveticaNeue-regular.fntdata"/><Relationship Id="rId13" Type="http://schemas.openxmlformats.org/officeDocument/2006/relationships/slide" Target="slides/slide9.xml"/><Relationship Id="rId35" Type="http://schemas.openxmlformats.org/officeDocument/2006/relationships/font" Target="fonts/HelveticaNeue-boldItalic.fntdata"/><Relationship Id="rId12" Type="http://schemas.openxmlformats.org/officeDocument/2006/relationships/slide" Target="slides/slide8.xml"/><Relationship Id="rId34" Type="http://schemas.openxmlformats.org/officeDocument/2006/relationships/font" Target="fonts/HelveticaNeue-italic.fntdata"/><Relationship Id="rId15" Type="http://schemas.openxmlformats.org/officeDocument/2006/relationships/slide" Target="slides/slide11.xml"/><Relationship Id="rId37" Type="http://schemas.openxmlformats.org/officeDocument/2006/relationships/font" Target="fonts/Epilogue-bold.fntdata"/><Relationship Id="rId14" Type="http://schemas.openxmlformats.org/officeDocument/2006/relationships/slide" Target="slides/slide10.xml"/><Relationship Id="rId36" Type="http://schemas.openxmlformats.org/officeDocument/2006/relationships/font" Target="fonts/Epilogue-regular.fntdata"/><Relationship Id="rId17" Type="http://schemas.openxmlformats.org/officeDocument/2006/relationships/slide" Target="slides/slide13.xml"/><Relationship Id="rId39" Type="http://schemas.openxmlformats.org/officeDocument/2006/relationships/font" Target="fonts/Epilogue-boldItalic.fntdata"/><Relationship Id="rId16" Type="http://schemas.openxmlformats.org/officeDocument/2006/relationships/slide" Target="slides/slide12.xml"/><Relationship Id="rId38" Type="http://schemas.openxmlformats.org/officeDocument/2006/relationships/font" Target="fonts/Epilogue-italic.fntdata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b6985ff436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g2b6985ff436_0_5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b6985ff436_0_45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g2b6985ff436_0_4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b6985ff436_0_46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g2b6985ff436_0_46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b6985ff436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g2b6985ff436_0_29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b6985ff436_0_3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g2b6985ff436_0_35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b6985ff436_0_4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g2b6985ff436_0_4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b6985ff436_0_4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2b6985ff436_0_4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b6985ff436_0_4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g2b6985ff436_0_4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b6985ff436_0_43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g2b6985ff436_0_4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b6985ff436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g2b6985ff436_0_1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b6985ff436_0_44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g2b6985ff436_0_4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b6985ff436_0_4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g2b6985ff436_0_44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b6985ff436_0_4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g2b6985ff436_0_45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b6985ff436_0_18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2b6985ff436_0_18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b6985ff436_0_26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g2b6985ff436_0_26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b6985ff436_0_19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b6985ff436_0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b6985ff436_0_27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g2b6985ff436_0_27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b6985ff436_0_27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2b6985ff436_0_27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b6985ff436_0_28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g2b6985ff436_0_28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2b6985ff436_0_4"/>
          <p:cNvSpPr/>
          <p:nvPr/>
        </p:nvSpPr>
        <p:spPr>
          <a:xfrm>
            <a:off x="2744013" y="1008933"/>
            <a:ext cx="1081625" cy="1499896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g2b6985ff436_0_4"/>
          <p:cNvSpPr/>
          <p:nvPr/>
        </p:nvSpPr>
        <p:spPr>
          <a:xfrm rot="10800000">
            <a:off x="5318350" y="4355671"/>
            <a:ext cx="1081625" cy="1499896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g2b6985ff436_0_4"/>
          <p:cNvSpPr txBox="1"/>
          <p:nvPr>
            <p:ph type="ctrTitle"/>
          </p:nvPr>
        </p:nvSpPr>
        <p:spPr>
          <a:xfrm>
            <a:off x="3044700" y="1925674"/>
            <a:ext cx="3054600" cy="204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g2b6985ff436_0_4"/>
          <p:cNvSpPr txBox="1"/>
          <p:nvPr>
            <p:ph idx="1" type="subTitle"/>
          </p:nvPr>
        </p:nvSpPr>
        <p:spPr>
          <a:xfrm>
            <a:off x="3044700" y="4155440"/>
            <a:ext cx="3054600" cy="9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g2b6985ff436_0_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b6985ff436_0_46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g2b6985ff436_0_46"/>
          <p:cNvSpPr txBox="1"/>
          <p:nvPr>
            <p:ph hasCustomPrompt="1" type="title"/>
          </p:nvPr>
        </p:nvSpPr>
        <p:spPr>
          <a:xfrm>
            <a:off x="311700" y="1276167"/>
            <a:ext cx="8520600" cy="28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g2b6985ff436_0_46"/>
          <p:cNvSpPr txBox="1"/>
          <p:nvPr>
            <p:ph idx="1" type="body"/>
          </p:nvPr>
        </p:nvSpPr>
        <p:spPr>
          <a:xfrm>
            <a:off x="311700" y="4216000"/>
            <a:ext cx="8520600" cy="14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g2b6985ff436_0_4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6985ff436_0_5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>
  <p:cSld name="Defaul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b6985ff436_0_53"/>
          <p:cNvSpPr txBox="1"/>
          <p:nvPr>
            <p:ph idx="12" type="sldNum"/>
          </p:nvPr>
        </p:nvSpPr>
        <p:spPr>
          <a:xfrm>
            <a:off x="6553200" y="6245225"/>
            <a:ext cx="2133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>
            <a:lvl1pPr indent="0" lvl="0" marL="0" rtl="0" algn="r">
              <a:spcBef>
                <a:spcPts val="0"/>
              </a:spcBef>
              <a:buNone/>
              <a:defRPr sz="1400"/>
            </a:lvl1pPr>
            <a:lvl2pPr indent="0" lvl="1" marL="0" rtl="0" algn="r">
              <a:spcBef>
                <a:spcPts val="0"/>
              </a:spcBef>
              <a:buNone/>
              <a:defRPr sz="1400"/>
            </a:lvl2pPr>
            <a:lvl3pPr indent="0" lvl="2" marL="0" rtl="0" algn="r">
              <a:spcBef>
                <a:spcPts val="0"/>
              </a:spcBef>
              <a:buNone/>
              <a:defRPr sz="1400"/>
            </a:lvl3pPr>
            <a:lvl4pPr indent="0" lvl="3" marL="0" rtl="0" algn="r">
              <a:spcBef>
                <a:spcPts val="0"/>
              </a:spcBef>
              <a:buNone/>
              <a:defRPr sz="1400"/>
            </a:lvl4pPr>
            <a:lvl5pPr indent="0" lvl="4" marL="0" rtl="0" algn="r">
              <a:spcBef>
                <a:spcPts val="0"/>
              </a:spcBef>
              <a:buNone/>
              <a:defRPr sz="1400"/>
            </a:lvl5pPr>
            <a:lvl6pPr indent="0" lvl="5" marL="0" rtl="0" algn="r">
              <a:spcBef>
                <a:spcPts val="0"/>
              </a:spcBef>
              <a:buNone/>
              <a:defRPr sz="1400"/>
            </a:lvl6pPr>
            <a:lvl7pPr indent="0" lvl="6" marL="0" rtl="0" algn="r">
              <a:spcBef>
                <a:spcPts val="0"/>
              </a:spcBef>
              <a:buNone/>
              <a:defRPr sz="1400"/>
            </a:lvl7pPr>
            <a:lvl8pPr indent="0" lvl="7" marL="0" rtl="0" algn="r">
              <a:spcBef>
                <a:spcPts val="0"/>
              </a:spcBef>
              <a:buNone/>
              <a:defRPr sz="1400"/>
            </a:lvl8pPr>
            <a:lvl9pPr indent="0" lvl="8" marL="0" rtl="0" algn="r">
              <a:spcBef>
                <a:spcPts val="0"/>
              </a:spcBef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/>
          </a:p>
        </p:txBody>
      </p:sp>
      <p:sp>
        <p:nvSpPr>
          <p:cNvPr id="60" name="Google Shape;60;g2b6985ff436_0_53"/>
          <p:cNvSpPr txBox="1"/>
          <p:nvPr>
            <p:ph type="title"/>
          </p:nvPr>
        </p:nvSpPr>
        <p:spPr>
          <a:xfrm>
            <a:off x="457200" y="92074"/>
            <a:ext cx="8229600" cy="150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61" name="Google Shape;61;g2b6985ff436_0_53"/>
          <p:cNvSpPr txBox="1"/>
          <p:nvPr>
            <p:ph idx="1" type="body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rtl="0" algn="l">
              <a:spcBef>
                <a:spcPts val="7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rtl="0" algn="l"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rtl="0" algn="l">
              <a:spcBef>
                <a:spcPts val="12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 algn="l"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 algn="l">
              <a:spcBef>
                <a:spcPts val="12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 algn="l"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 algn="l">
              <a:spcBef>
                <a:spcPts val="1200"/>
              </a:spcBef>
              <a:spcAft>
                <a:spcPts val="120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b6985ff436_0_25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64" name="Google Shape;64;g2b6985ff436_0_25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65" name="Google Shape;65;g2b6985ff436_0_259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g2b6985ff436_0_259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g2b6985ff436_0_259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2b6985ff436_0_10"/>
          <p:cNvSpPr/>
          <p:nvPr/>
        </p:nvSpPr>
        <p:spPr>
          <a:xfrm flipH="1">
            <a:off x="7595938" y="613633"/>
            <a:ext cx="1081625" cy="1499896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g2b6985ff436_0_10"/>
          <p:cNvSpPr/>
          <p:nvPr/>
        </p:nvSpPr>
        <p:spPr>
          <a:xfrm flipH="1" rot="10800000">
            <a:off x="466425" y="4744471"/>
            <a:ext cx="1081625" cy="1499896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g2b6985ff436_0_10"/>
          <p:cNvSpPr txBox="1"/>
          <p:nvPr>
            <p:ph type="title"/>
          </p:nvPr>
        </p:nvSpPr>
        <p:spPr>
          <a:xfrm>
            <a:off x="773700" y="2408600"/>
            <a:ext cx="7596600" cy="204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g2b6985ff436_0_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2b6985ff436_0_15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g2b6985ff436_0_15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g2b6985ff436_0_15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g2b6985ff436_0_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2b6985ff436_0_20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g2b6985ff436_0_20"/>
          <p:cNvSpPr txBox="1"/>
          <p:nvPr>
            <p:ph idx="1" type="body"/>
          </p:nvPr>
        </p:nvSpPr>
        <p:spPr>
          <a:xfrm>
            <a:off x="311700" y="1633633"/>
            <a:ext cx="3999900" cy="44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g2b6985ff436_0_20"/>
          <p:cNvSpPr txBox="1"/>
          <p:nvPr>
            <p:ph idx="2" type="body"/>
          </p:nvPr>
        </p:nvSpPr>
        <p:spPr>
          <a:xfrm>
            <a:off x="4832400" y="1633633"/>
            <a:ext cx="3999900" cy="44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g2b6985ff436_0_2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2b6985ff436_0_25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g2b6985ff436_0_2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2b6985ff436_0_28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g2b6985ff436_0_28"/>
          <p:cNvSpPr txBox="1"/>
          <p:nvPr>
            <p:ph idx="1" type="body"/>
          </p:nvPr>
        </p:nvSpPr>
        <p:spPr>
          <a:xfrm>
            <a:off x="311700" y="1865867"/>
            <a:ext cx="2808000" cy="37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g2b6985ff436_0_2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2b6985ff436_0_32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g2b6985ff436_0_32"/>
          <p:cNvSpPr txBox="1"/>
          <p:nvPr>
            <p:ph type="title"/>
          </p:nvPr>
        </p:nvSpPr>
        <p:spPr>
          <a:xfrm>
            <a:off x="490250" y="600200"/>
            <a:ext cx="5878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g2b6985ff436_0_3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2b6985ff436_0_36"/>
          <p:cNvSpPr/>
          <p:nvPr/>
        </p:nvSpPr>
        <p:spPr>
          <a:xfrm>
            <a:off x="4572000" y="-33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g2b6985ff436_0_36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g2b6985ff436_0_36"/>
          <p:cNvSpPr txBox="1"/>
          <p:nvPr>
            <p:ph type="title"/>
          </p:nvPr>
        </p:nvSpPr>
        <p:spPr>
          <a:xfrm>
            <a:off x="265500" y="1239033"/>
            <a:ext cx="4045200" cy="238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g2b6985ff436_0_36"/>
          <p:cNvSpPr txBox="1"/>
          <p:nvPr>
            <p:ph idx="1" type="subTitle"/>
          </p:nvPr>
        </p:nvSpPr>
        <p:spPr>
          <a:xfrm>
            <a:off x="265500" y="3692001"/>
            <a:ext cx="4045200" cy="209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g2b6985ff436_0_36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g2b6985ff436_0_3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2b6985ff436_0_43"/>
          <p:cNvSpPr txBox="1"/>
          <p:nvPr>
            <p:ph idx="1" type="body"/>
          </p:nvPr>
        </p:nvSpPr>
        <p:spPr>
          <a:xfrm>
            <a:off x="319500" y="5625233"/>
            <a:ext cx="5998800" cy="79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g2b6985ff436_0_4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2b6985ff436_0_0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g2b6985ff436_0_0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g2b6985ff436_0_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g2b6985ff436_0_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14337" y="2109263"/>
            <a:ext cx="3515325" cy="2639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b6985ff436_0_457"/>
          <p:cNvSpPr txBox="1"/>
          <p:nvPr>
            <p:ph type="title"/>
          </p:nvPr>
        </p:nvSpPr>
        <p:spPr>
          <a:xfrm>
            <a:off x="685800" y="2636850"/>
            <a:ext cx="7772400" cy="158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EZER </a:t>
            </a:r>
            <a:endParaRPr b="1" i="1" sz="4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ONMISBAAR, STRIJDVAARDIG, BESCHERMEND</a:t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27" name="Google Shape;127;g2b6985ff436_0_4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b6985ff436_0_467"/>
          <p:cNvSpPr txBox="1"/>
          <p:nvPr>
            <p:ph type="title"/>
          </p:nvPr>
        </p:nvSpPr>
        <p:spPr>
          <a:xfrm>
            <a:off x="685800" y="2636850"/>
            <a:ext cx="7772400" cy="158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Vanuit ons Ezer zijn hebben wij 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een unieke plek in de Schepping.</a:t>
            </a:r>
            <a:b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Om zoals God te hulp komt, ook te hulp te komen. 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Hoe?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33" name="Google Shape;133;g2b6985ff436_0_4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b6985ff436_0_291"/>
          <p:cNvSpPr txBox="1"/>
          <p:nvPr>
            <p:ph idx="1" type="subTitle"/>
          </p:nvPr>
        </p:nvSpPr>
        <p:spPr>
          <a:xfrm>
            <a:off x="935850" y="3010525"/>
            <a:ext cx="7272300" cy="9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B45F06"/>
              </a:buClr>
              <a:buSzPts val="2000"/>
              <a:buFont typeface="Epilogue"/>
              <a:buAutoNum type="arabicPeriod"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1. Jij bent een aanmoediger!</a:t>
            </a:r>
            <a:b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(geen bemoeier…..)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39" name="Google Shape;139;g2b6985ff436_0_2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b6985ff436_0_355"/>
          <p:cNvSpPr txBox="1"/>
          <p:nvPr>
            <p:ph idx="1" type="subTitle"/>
          </p:nvPr>
        </p:nvSpPr>
        <p:spPr>
          <a:xfrm>
            <a:off x="935850" y="2843550"/>
            <a:ext cx="7272300" cy="11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Romeinen 15:12</a:t>
            </a:r>
            <a:r>
              <a:rPr b="1" i="0" lang="en-US" sz="2000" u="none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:</a:t>
            </a:r>
            <a:endParaRPr b="1" i="1" sz="2000" u="none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“Laat ieder van ons zich richten op het belang van de ander, op wat goed en opbouwend voor hem is.”</a:t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”</a:t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45" name="Google Shape;145;g2b6985ff436_0_3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"/>
          <p:cNvSpPr txBox="1"/>
          <p:nvPr>
            <p:ph idx="1" type="body"/>
          </p:nvPr>
        </p:nvSpPr>
        <p:spPr>
          <a:xfrm>
            <a:off x="457200" y="2335050"/>
            <a:ext cx="8229600" cy="21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en-US" sz="2800"/>
              <a:t>	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Het is </a:t>
            </a: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een gave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dat jij een man kan laten zien alles wat hij kan zijn. Alles wat jij in hem ziet.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342900" lvl="0" marL="342900" rtl="0" algn="ctr">
              <a:spcBef>
                <a:spcPts val="70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t/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342900" lvl="0" marL="342900" rtl="0" algn="ctr">
              <a:spcBef>
                <a:spcPts val="600"/>
              </a:spcBef>
              <a:spcAft>
                <a:spcPts val="1200"/>
              </a:spcAft>
              <a:buSzPts val="2800"/>
              <a:buFont typeface="Arial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Niet een maatstaf …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51" name="Google Shape;151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"/>
          <p:cNvSpPr txBox="1"/>
          <p:nvPr>
            <p:ph idx="1" type="body"/>
          </p:nvPr>
        </p:nvSpPr>
        <p:spPr>
          <a:xfrm>
            <a:off x="457200" y="2298000"/>
            <a:ext cx="8229600" cy="22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SzPts val="3200"/>
              <a:buFont typeface="Arial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	Zoveel als jij nodig hebt dat hij tegen jou zegt dat hij van jou houdt. Zoveel heeft hij het nodig te weten dat je hem respecteert en bewondert!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342900" lvl="0" marL="342900" rtl="0" algn="ctr">
              <a:spcBef>
                <a:spcPts val="700"/>
              </a:spcBef>
              <a:spcAft>
                <a:spcPts val="0"/>
              </a:spcAft>
              <a:buSzPts val="3200"/>
              <a:buFont typeface="Arial"/>
              <a:buNone/>
            </a:pPr>
            <a:r>
              <a:t/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342900" lvl="0" marL="342900" rtl="0" algn="ctr">
              <a:spcBef>
                <a:spcPts val="700"/>
              </a:spcBef>
              <a:spcAft>
                <a:spcPts val="1200"/>
              </a:spcAft>
              <a:buSzPts val="3200"/>
              <a:buFont typeface="Arial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Wees zijn grootste fan!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57" name="Google Shape;157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b6985ff436_0_419"/>
          <p:cNvSpPr txBox="1"/>
          <p:nvPr>
            <p:ph idx="1" type="subTitle"/>
          </p:nvPr>
        </p:nvSpPr>
        <p:spPr>
          <a:xfrm>
            <a:off x="935850" y="3127200"/>
            <a:ext cx="72723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2. </a:t>
            </a: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Jij mag de man erkennen als hoofd.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63" name="Google Shape;163;g2b6985ff436_0_4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b6985ff436_0_424"/>
          <p:cNvSpPr txBox="1"/>
          <p:nvPr>
            <p:ph idx="1" type="subTitle"/>
          </p:nvPr>
        </p:nvSpPr>
        <p:spPr>
          <a:xfrm>
            <a:off x="935850" y="2266650"/>
            <a:ext cx="7272300" cy="23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1 Petrus 3:1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“Voor u, vrouwen, geldt hetzelfde: </a:t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i="1" lang="en-US" sz="20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erken het gezag</a:t>
            </a: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van uw man. ” 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Efeze 5:22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“Vrouwen, wees uw eigen mannen onderdanig, </a:t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zoals aan de Heere..”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69" name="Google Shape;169;g2b6985ff436_0_4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b6985ff436_0_429"/>
          <p:cNvSpPr txBox="1"/>
          <p:nvPr>
            <p:ph type="title"/>
          </p:nvPr>
        </p:nvSpPr>
        <p:spPr>
          <a:xfrm>
            <a:off x="685800" y="2636850"/>
            <a:ext cx="7772400" cy="158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Gezag brengt verantwoordelijkheid voor geborgenheid en bescherming.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75" name="Google Shape;175;g2b6985ff436_0_4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b6985ff436_0_436"/>
          <p:cNvSpPr txBox="1"/>
          <p:nvPr>
            <p:ph type="title"/>
          </p:nvPr>
        </p:nvSpPr>
        <p:spPr>
          <a:xfrm>
            <a:off x="685800" y="1708350"/>
            <a:ext cx="7772400" cy="344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000">
                <a:solidFill>
                  <a:srgbClr val="B45F06"/>
                </a:solidFill>
                <a:highlight>
                  <a:srgbClr val="FFFFFF"/>
                </a:highlight>
                <a:latin typeface="Epilogue"/>
                <a:ea typeface="Epilogue"/>
                <a:cs typeface="Epilogue"/>
                <a:sym typeface="Epilogue"/>
              </a:rPr>
              <a:t>Het gezag van een man. </a:t>
            </a:r>
            <a:endParaRPr b="1" sz="2000">
              <a:solidFill>
                <a:srgbClr val="B45F06"/>
              </a:solidFill>
              <a:highlight>
                <a:srgbClr val="FFFFFF"/>
              </a:highlight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000">
                <a:solidFill>
                  <a:srgbClr val="B45F06"/>
                </a:solidFill>
                <a:highlight>
                  <a:srgbClr val="FFFFFF"/>
                </a:highlight>
                <a:latin typeface="Epilogue"/>
                <a:ea typeface="Epilogue"/>
                <a:cs typeface="Epilogue"/>
                <a:sym typeface="Epilogue"/>
              </a:rPr>
              <a:t>Het is een opdracht van God aan hem, waarin hij zorgdraagt voor zijn vrouw, en zorgt voor geborgenheid en bescherming. Waarin hij zichzelf geeft voor zijn vrouw en gezin. </a:t>
            </a:r>
            <a:br>
              <a:rPr lang="en-US" sz="2000">
                <a:solidFill>
                  <a:srgbClr val="B45F06"/>
                </a:solidFill>
                <a:highlight>
                  <a:srgbClr val="FFFFFF"/>
                </a:highlight>
                <a:latin typeface="Epilogue"/>
                <a:ea typeface="Epilogue"/>
                <a:cs typeface="Epilogue"/>
                <a:sym typeface="Epilogue"/>
              </a:rPr>
            </a:br>
            <a:r>
              <a:rPr b="1" lang="en-US" sz="2000" u="sng">
                <a:solidFill>
                  <a:srgbClr val="B45F06"/>
                </a:solidFill>
                <a:highlight>
                  <a:srgbClr val="FFFFFF"/>
                </a:highlight>
                <a:latin typeface="Epilogue"/>
                <a:ea typeface="Epilogue"/>
                <a:cs typeface="Epilogue"/>
                <a:sym typeface="Epilogue"/>
              </a:rPr>
              <a:t>Het is de ultieme plek van zichzelf opgeven, zoals Christus zich opgaf voor ons.</a:t>
            </a:r>
            <a:r>
              <a:rPr lang="en-US" sz="2000">
                <a:solidFill>
                  <a:srgbClr val="B45F06"/>
                </a:solidFill>
                <a:highlight>
                  <a:srgbClr val="FFFFFF"/>
                </a:highlight>
                <a:latin typeface="Epilogue"/>
                <a:ea typeface="Epilogue"/>
                <a:cs typeface="Epilogue"/>
                <a:sym typeface="Epilogue"/>
              </a:rPr>
              <a:t> (Efeze 5:25) </a:t>
            </a:r>
            <a:endParaRPr sz="2000">
              <a:solidFill>
                <a:srgbClr val="B45F06"/>
              </a:solidFill>
              <a:highlight>
                <a:srgbClr val="FFFFFF"/>
              </a:highlight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000">
                <a:solidFill>
                  <a:srgbClr val="B45F06"/>
                </a:solidFill>
                <a:highlight>
                  <a:srgbClr val="FFFFFF"/>
                </a:highlight>
                <a:latin typeface="Epilogue"/>
                <a:ea typeface="Epilogue"/>
                <a:cs typeface="Epilogue"/>
                <a:sym typeface="Epilogue"/>
              </a:rPr>
              <a:t>Wat een pittige taak voor hem. </a:t>
            </a:r>
            <a:endParaRPr sz="2000">
              <a:solidFill>
                <a:srgbClr val="B45F06"/>
              </a:solidFill>
              <a:highlight>
                <a:srgbClr val="FFFFFF"/>
              </a:highlight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2000">
              <a:solidFill>
                <a:srgbClr val="B45F06"/>
              </a:solidFill>
              <a:highlight>
                <a:srgbClr val="FFFFFF"/>
              </a:highlight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000">
                <a:solidFill>
                  <a:srgbClr val="B45F06"/>
                </a:solidFill>
                <a:highlight>
                  <a:srgbClr val="FFFFFF"/>
                </a:highlight>
                <a:latin typeface="Epilogue"/>
                <a:ea typeface="Epilogue"/>
                <a:cs typeface="Epilogue"/>
                <a:sym typeface="Epilogue"/>
              </a:rPr>
              <a:t>Maar in deze verhouding ligt wel het hoogste wat God voor ons samen heeft bedacht. 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81" name="Google Shape;181;g2b6985ff436_0_4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b6985ff436_0_125"/>
          <p:cNvSpPr txBox="1"/>
          <p:nvPr>
            <p:ph type="ctrTitle"/>
          </p:nvPr>
        </p:nvSpPr>
        <p:spPr>
          <a:xfrm>
            <a:off x="685800" y="2693988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Corsiva"/>
              <a:buNone/>
            </a:pP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Bestemming 5</a:t>
            </a:r>
            <a:b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W</a:t>
            </a: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ilde bloemenveld</a:t>
            </a:r>
            <a:endParaRPr sz="4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78" name="Google Shape;78;g2b6985ff436_0_1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b6985ff436_0_441"/>
          <p:cNvSpPr txBox="1"/>
          <p:nvPr>
            <p:ph type="title"/>
          </p:nvPr>
        </p:nvSpPr>
        <p:spPr>
          <a:xfrm>
            <a:off x="685800" y="419375"/>
            <a:ext cx="77724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Het gezag van je man erkennen en respect tonen.</a:t>
            </a:r>
            <a:b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Hoe doe je dat? </a:t>
            </a:r>
            <a:b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1. In mijn gebed: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 Bid voor je man. Het geeft een ander zicht op jouw man of mannen om je heen, doordat je ze gaat zien door Gods ogen.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2. Met mijn woorden: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 Zeg de dingen die een man een man maken. Bevestig hem. </a:t>
            </a:r>
            <a:r>
              <a:rPr lang="en-US" sz="20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We maken elkaar met onze woorden.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 </a:t>
            </a: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Hoe vaak maken we als vrouwen denigrerende opmerkingen over mannen?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 Spreek opbouwend.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3. In mijn gedrag: (1 Petrus 3:1b-2)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“Dan zullen mannen die weigeren Gods boodschap te aanvaarden daarvoor gewonnen worden door het gedrag van hun vrouw, zonder dat zij iets hoeft te zeggen, omdat ze zien hoe zuiver u leeft uit ontzag voor God.” 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Eerlijk is eerlijk ladies! Wat kunnen wij met ons gedrag veel laten zien.</a:t>
            </a:r>
            <a:endParaRPr b="1" sz="2000">
              <a:solidFill>
                <a:srgbClr val="B45F06"/>
              </a:solidFill>
              <a:highlight>
                <a:srgbClr val="FFFFFF"/>
              </a:highlight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87" name="Google Shape;187;g2b6985ff436_0_4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b6985ff436_0_446"/>
          <p:cNvSpPr txBox="1"/>
          <p:nvPr>
            <p:ph idx="1" type="subTitle"/>
          </p:nvPr>
        </p:nvSpPr>
        <p:spPr>
          <a:xfrm>
            <a:off x="935850" y="3127200"/>
            <a:ext cx="72723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3</a:t>
            </a: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. God is je bron voor liefde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93" name="Google Shape;193;g2b6985ff436_0_4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b6985ff436_0_451"/>
          <p:cNvSpPr txBox="1"/>
          <p:nvPr>
            <p:ph idx="1" type="subTitle"/>
          </p:nvPr>
        </p:nvSpPr>
        <p:spPr>
          <a:xfrm>
            <a:off x="935850" y="2843100"/>
            <a:ext cx="7272300" cy="13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Mattheüs 6:33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“Zoek eerst het koninkrijk van God en AL het andere zal je gegeven worden”</a:t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99" name="Google Shape;199;g2b6985ff436_0_4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9"/>
          <p:cNvSpPr txBox="1"/>
          <p:nvPr>
            <p:ph idx="1" type="body"/>
          </p:nvPr>
        </p:nvSpPr>
        <p:spPr>
          <a:xfrm>
            <a:off x="457200" y="1783800"/>
            <a:ext cx="8229600" cy="31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Een vrouw van God legt haar zekerheid in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342900" lvl="0" marL="342900" rtl="0" algn="ctr">
              <a:spcBef>
                <a:spcPts val="60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de liefde die God voor haar heeft.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342900" lvl="0" marL="342900" rtl="0" algn="ctr">
              <a:spcBef>
                <a:spcPts val="60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Hij is de </a:t>
            </a:r>
            <a:r>
              <a:rPr b="1"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Lover of your Soul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.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342900" lvl="0" marL="342900" rtl="0" algn="ctr">
              <a:spcBef>
                <a:spcPts val="60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Zijn liefde is alleen genoeg.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342900" lvl="0" marL="342900" rtl="0" algn="ctr">
              <a:spcBef>
                <a:spcPts val="70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t/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342900" lvl="0" marL="342900" rtl="0" algn="ctr">
              <a:spcBef>
                <a:spcPts val="60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Zelfs als je nu een relatie hebt!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-342900" lvl="0" marL="342900" rtl="0" algn="ctr">
              <a:spcBef>
                <a:spcPts val="600"/>
              </a:spcBef>
              <a:spcAft>
                <a:spcPts val="1200"/>
              </a:spcAft>
              <a:buSzPts val="2800"/>
              <a:buFont typeface="Arial"/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Laat God jouw alles zijn.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205" name="Google Shape;205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"/>
          <p:cNvSpPr txBox="1"/>
          <p:nvPr>
            <p:ph type="title"/>
          </p:nvPr>
        </p:nvSpPr>
        <p:spPr>
          <a:xfrm>
            <a:off x="685800" y="2276400"/>
            <a:ext cx="7772400" cy="230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‘</a:t>
            </a: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IF EVERY TINY </a:t>
            </a:r>
            <a:r>
              <a:rPr b="1"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FLOWER</a:t>
            </a: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WANTED TO BE A </a:t>
            </a:r>
            <a:r>
              <a:rPr b="1"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ROSE</a:t>
            </a: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, SPRING WOULD LOSE ITS </a:t>
            </a:r>
            <a:r>
              <a:rPr b="1"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LOVELINESS</a:t>
            </a: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.’ </a:t>
            </a:r>
            <a:endParaRPr i="1" sz="4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- THERESE OF LISIEUX -</a:t>
            </a: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</a:t>
            </a:r>
            <a:endParaRPr i="1" sz="4000" u="none" cap="none" strike="noStrike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84" name="Google Shape;8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b6985ff436_0_189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Sta op wanneer je je herkent in een van onderstaande beweringen: 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1" sz="4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sp>
        <p:nvSpPr>
          <p:cNvPr id="90" name="Google Shape;90;g2b6985ff436_0_189"/>
          <p:cNvSpPr txBox="1"/>
          <p:nvPr>
            <p:ph idx="1" type="body"/>
          </p:nvPr>
        </p:nvSpPr>
        <p:spPr>
          <a:xfrm>
            <a:off x="311700" y="1349925"/>
            <a:ext cx="42645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Vrouwen kunnen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beter luisteren dan praten.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Ik ben minder stoer dan een man.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Ik vind het moeilijk om veel geld aan mezelf uit te geven.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Vrouwen roddelen meer dan mannen.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Boodschappen doen voor veel geld en niets van de boodschappenlijst meenemen, is typisch iets voor de man.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sp>
        <p:nvSpPr>
          <p:cNvPr id="91" name="Google Shape;91;g2b6985ff436_0_189"/>
          <p:cNvSpPr txBox="1"/>
          <p:nvPr>
            <p:ph idx="2" type="body"/>
          </p:nvPr>
        </p:nvSpPr>
        <p:spPr>
          <a:xfrm>
            <a:off x="4489850" y="1349925"/>
            <a:ext cx="4414800" cy="44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k moedig mannen (mensen) in mijn omgeving altijd aan in wie ze zijn.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Ik geloof dat ik als vrouw het gezag van mannen moet erkennen, zoals de Bijbel schrijft..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- Vrouwen kunnen goed twee dingen tegelijk.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- Ik ben blij om een vrouw te zijn </a:t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- Beter te wonen op een hoek van het dak dan met een twistzieke vrouw in een gemeenschappelijk woning (spreuken 21:9) 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b6985ff436_0_266"/>
          <p:cNvSpPr txBox="1"/>
          <p:nvPr>
            <p:ph type="title"/>
          </p:nvPr>
        </p:nvSpPr>
        <p:spPr>
          <a:xfrm>
            <a:off x="685800" y="2636850"/>
            <a:ext cx="7772400" cy="158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‘</a:t>
            </a: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Ik maak haar vrouw</a:t>
            </a: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.’ </a:t>
            </a:r>
            <a:endParaRPr i="1" sz="4000" u="none" cap="none" strike="noStrike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97" name="Google Shape;97;g2b6985ff436_0_2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b6985ff436_0_196"/>
          <p:cNvSpPr txBox="1"/>
          <p:nvPr>
            <p:ph idx="1" type="body"/>
          </p:nvPr>
        </p:nvSpPr>
        <p:spPr>
          <a:xfrm>
            <a:off x="457200" y="1643700"/>
            <a:ext cx="8229600" cy="357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In Genesis 2 wordt er de allereerste keer over de vrouw gesproken in de Bijbel. </a:t>
            </a:r>
            <a:b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b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Genesis 2: 18, 20 - 22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“God, de HEER, dacht: Het is niet goed dat de mens alleen is, ik zal een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 </a:t>
            </a:r>
            <a:r>
              <a:rPr i="1" lang="en-US" sz="20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helper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 </a:t>
            </a: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voor hem maken die bij hem past…. maar hij vond geen </a:t>
            </a:r>
            <a:r>
              <a:rPr i="1" lang="en-US" sz="20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helper</a:t>
            </a: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die bij hem paste.</a:t>
            </a: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 </a:t>
            </a: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Toen liet God, de HEER, de mens in een diepe slaap vallen, en terwijl de mens sliep nam hij een van zijn ribben weg; hij vulde die plaats weer met vlees. Uit de rib die hij bij de mens had weggenomen, bouwde God, de HEER, </a:t>
            </a:r>
            <a:r>
              <a:rPr i="1" lang="en-US" sz="20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een vrouw</a:t>
            </a: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en hij bracht haar bij de mens. </a:t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03" name="Google Shape;103;g2b6985ff436_0_1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b6985ff436_0_271"/>
          <p:cNvSpPr txBox="1"/>
          <p:nvPr>
            <p:ph type="title"/>
          </p:nvPr>
        </p:nvSpPr>
        <p:spPr>
          <a:xfrm>
            <a:off x="685800" y="2636850"/>
            <a:ext cx="7772400" cy="158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עֵזֶר = EZER </a:t>
            </a:r>
            <a:endParaRPr b="1" i="1" sz="4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(hebreeuws voor hulp)</a:t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09" name="Google Shape;109;g2b6985ff436_0_2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b6985ff436_0_276"/>
          <p:cNvSpPr txBox="1"/>
          <p:nvPr>
            <p:ph type="title"/>
          </p:nvPr>
        </p:nvSpPr>
        <p:spPr>
          <a:xfrm>
            <a:off x="685800" y="2636850"/>
            <a:ext cx="7772400" cy="216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EZER </a:t>
            </a:r>
            <a:endParaRPr b="1" i="1" sz="4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Gods helpende kracht 18x verwoord in OT = Ezer</a:t>
            </a:r>
            <a:b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Vrouw =  Ezer</a:t>
            </a:r>
            <a:b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Heilige Geest = Ezer</a:t>
            </a:r>
            <a:b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br>
              <a:rPr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We dragen dezelfde naam.</a:t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15" name="Google Shape;115;g2b6985ff436_0_2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b6985ff436_0_286"/>
          <p:cNvSpPr txBox="1"/>
          <p:nvPr>
            <p:ph type="title"/>
          </p:nvPr>
        </p:nvSpPr>
        <p:spPr>
          <a:xfrm>
            <a:off x="685800" y="2763600"/>
            <a:ext cx="7772400" cy="133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Johannes 14:16</a:t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‘En Ik zal de Vader vragen jullie een andere </a:t>
            </a:r>
            <a:r>
              <a:rPr i="1" lang="en-US" sz="20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Helper</a:t>
            </a: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te geven, die voor altijd met jullie zal zijn …’</a:t>
            </a:r>
            <a:endParaRPr i="1"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121" name="Google Shape;121;g2b6985ff436_0_2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RW De Vos</dc:creator>
</cp:coreProperties>
</file>